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2" r:id="rId3"/>
    <p:sldId id="278" r:id="rId4"/>
    <p:sldId id="275" r:id="rId5"/>
    <p:sldId id="276" r:id="rId6"/>
    <p:sldId id="280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69D8A7-D132-4833-B844-158068732253}">
          <p14:sldIdLst/>
        </p14:section>
        <p14:section name="Use Case" id="{3F3CE65A-349A-4A14-B694-42292B2FF440}">
          <p14:sldIdLst>
            <p14:sldId id="282"/>
            <p14:sldId id="278"/>
            <p14:sldId id="275"/>
            <p14:sldId id="276"/>
            <p14:sldId id="25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F01"/>
    <a:srgbClr val="0E6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7-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3" name="Straight Connector 12"/>
          <p:cNvCxnSpPr/>
          <p:nvPr userDrawn="1"/>
        </p:nvCxnSpPr>
        <p:spPr>
          <a:xfrm flipV="1">
            <a:off x="2143540" y="1207975"/>
            <a:ext cx="2808" cy="55771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3"/>
          <p:cNvCxnSpPr/>
          <p:nvPr userDrawn="1"/>
        </p:nvCxnSpPr>
        <p:spPr>
          <a:xfrm flipV="1">
            <a:off x="6130546" y="1207978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/>
          <p:nvPr userDrawn="1"/>
        </p:nvCxnSpPr>
        <p:spPr>
          <a:xfrm flipH="1" flipV="1">
            <a:off x="156154" y="1229791"/>
            <a:ext cx="1" cy="55466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 userDrawn="1"/>
        </p:nvSpPr>
        <p:spPr>
          <a:xfrm>
            <a:off x="918096" y="1270786"/>
            <a:ext cx="11132850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sz="1600" b="1" dirty="0">
                <a:solidFill>
                  <a:prstClr val="black"/>
                </a:solidFill>
                <a:latin typeface="Arial" panose="020B0604020202020204" pitchFamily="34" charset="0"/>
              </a:rPr>
              <a:t>2017                                            2018                                                             2019                                            Future </a:t>
            </a:r>
            <a:endParaRPr lang="en-CA" sz="1600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14"/>
          <p:cNvCxnSpPr/>
          <p:nvPr userDrawn="1"/>
        </p:nvCxnSpPr>
        <p:spPr>
          <a:xfrm flipH="1" flipV="1">
            <a:off x="12051269" y="1229791"/>
            <a:ext cx="16725" cy="55374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 bwMode="auto">
          <a:xfrm>
            <a:off x="114718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 userDrawn="1"/>
        </p:nvCxnSpPr>
        <p:spPr bwMode="auto">
          <a:xfrm>
            <a:off x="213820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 userDrawn="1"/>
        </p:nvCxnSpPr>
        <p:spPr bwMode="auto">
          <a:xfrm>
            <a:off x="312923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 userDrawn="1"/>
        </p:nvCxnSpPr>
        <p:spPr bwMode="auto">
          <a:xfrm>
            <a:off x="511409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 userDrawn="1"/>
        </p:nvCxnSpPr>
        <p:spPr bwMode="auto">
          <a:xfrm>
            <a:off x="610511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 userDrawn="1"/>
        </p:nvCxnSpPr>
        <p:spPr bwMode="auto">
          <a:xfrm>
            <a:off x="7096142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 userDrawn="1"/>
        </p:nvCxnSpPr>
        <p:spPr bwMode="auto">
          <a:xfrm>
            <a:off x="907819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 userDrawn="1"/>
        </p:nvCxnSpPr>
        <p:spPr bwMode="auto">
          <a:xfrm>
            <a:off x="1006922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 userDrawn="1"/>
        </p:nvCxnSpPr>
        <p:spPr bwMode="auto">
          <a:xfrm>
            <a:off x="1106024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 userDrawn="1"/>
        </p:nvCxnSpPr>
        <p:spPr bwMode="auto">
          <a:xfrm>
            <a:off x="156154" y="1649329"/>
            <a:ext cx="11903479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0"/>
          <p:cNvCxnSpPr/>
          <p:nvPr userDrawn="1"/>
        </p:nvCxnSpPr>
        <p:spPr bwMode="auto">
          <a:xfrm>
            <a:off x="4134376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3"/>
          <p:cNvCxnSpPr/>
          <p:nvPr userDrawn="1"/>
        </p:nvCxnSpPr>
        <p:spPr>
          <a:xfrm flipV="1">
            <a:off x="10110599" y="1207975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3"/>
          <p:cNvCxnSpPr/>
          <p:nvPr userDrawn="1"/>
        </p:nvCxnSpPr>
        <p:spPr bwMode="auto">
          <a:xfrm>
            <a:off x="8142024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5" y="515620"/>
            <a:ext cx="11193780" cy="5323840"/>
            <a:chOff x="713" y="812"/>
            <a:chExt cx="17628" cy="8384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13" y="812"/>
              <a:ext cx="17617" cy="838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1335" y="1321"/>
              <a:ext cx="16995" cy="78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017" y="1322"/>
              <a:ext cx="324" cy="78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23" y="812"/>
              <a:ext cx="2983" cy="510"/>
            </a:xfrm>
            <a:prstGeom prst="rect">
              <a:avLst/>
            </a:prstGeom>
          </p:spPr>
        </p:pic>
        <p:pic>
          <p:nvPicPr>
            <p:cNvPr id="12" name="Picture 11" descr="print-ico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flipH="1">
              <a:off x="819" y="3129"/>
              <a:ext cx="428" cy="4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5" y="515620"/>
            <a:ext cx="11186160" cy="5323205"/>
            <a:chOff x="713" y="812"/>
            <a:chExt cx="17616" cy="8383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13" y="812"/>
              <a:ext cx="17617" cy="838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1335" y="1321"/>
              <a:ext cx="16995" cy="78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95" y="1322"/>
              <a:ext cx="324" cy="78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23" y="812"/>
              <a:ext cx="2983" cy="510"/>
            </a:xfrm>
            <a:prstGeom prst="rect">
              <a:avLst/>
            </a:prstGeom>
          </p:spPr>
        </p:pic>
        <p:pic>
          <p:nvPicPr>
            <p:cNvPr id="12" name="Picture 11" descr="print-ico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flipH="1">
              <a:off x="819" y="3129"/>
              <a:ext cx="428" cy="428"/>
            </a:xfrm>
            <a:prstGeom prst="rect">
              <a:avLst/>
            </a:prstGeom>
          </p:spPr>
        </p:pic>
      </p:grpSp>
      <p:pic>
        <p:nvPicPr>
          <p:cNvPr id="2" name="Picture 1" descr="aaca9a020d75d9d470024c890bcfd24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915" y="838835"/>
            <a:ext cx="2347595" cy="499999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52120" y="1559560"/>
            <a:ext cx="394970" cy="3314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5" y="515620"/>
            <a:ext cx="11186160" cy="5323205"/>
            <a:chOff x="713" y="812"/>
            <a:chExt cx="17616" cy="8383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13" y="812"/>
              <a:ext cx="17617" cy="838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1335" y="1321"/>
              <a:ext cx="16995" cy="78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95" y="1322"/>
              <a:ext cx="324" cy="78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23" y="812"/>
              <a:ext cx="2983" cy="510"/>
            </a:xfrm>
            <a:prstGeom prst="rect">
              <a:avLst/>
            </a:prstGeom>
          </p:spPr>
        </p:pic>
        <p:pic>
          <p:nvPicPr>
            <p:cNvPr id="12" name="Picture 11" descr="print-ico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flipH="1">
              <a:off x="819" y="3129"/>
              <a:ext cx="428" cy="42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 userDrawn="1"/>
        </p:nvSpPr>
        <p:spPr>
          <a:xfrm>
            <a:off x="452120" y="1964690"/>
            <a:ext cx="394970" cy="3314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37612778-100-icon-constructions-tools-and-machines--Stock-Vector-civil-engineering-construction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7725" y="838835"/>
            <a:ext cx="2395220" cy="500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5790B6-B271-43CB-9B42-3EE0CFF9C16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Login via web</a:t>
            </a:r>
            <a:endParaRPr lang="en-US" dirty="0">
              <a:latin typeface="Corbel" panose="020B05030202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Searching for 3D Models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4" name="Picture 13" descr="rabbit-basemesh-3d-model-low-poly-max-fbx-ma-mb-bl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1047750"/>
            <a:ext cx="2114550" cy="220662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15" name="Picture 14" descr="f93d32d6c0fe1fd901696a7080c0a967--wireframe-ds-max"/>
          <p:cNvPicPr/>
          <p:nvPr/>
        </p:nvPicPr>
        <p:blipFill>
          <a:blip r:embed="rId2"/>
          <a:stretch>
            <a:fillRect/>
          </a:stretch>
        </p:blipFill>
        <p:spPr>
          <a:xfrm>
            <a:off x="5013325" y="1047750"/>
            <a:ext cx="2113216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28" name="Picture 27" descr="sacramento-airport-rabbit-4-728"/>
          <p:cNvPicPr/>
          <p:nvPr/>
        </p:nvPicPr>
        <p:blipFill>
          <a:blip r:embed="rId3"/>
          <a:stretch>
            <a:fillRect/>
          </a:stretch>
        </p:blipFill>
        <p:spPr>
          <a:xfrm>
            <a:off x="8113395" y="1047750"/>
            <a:ext cx="2113216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30" name="Picture 29" descr="rabbit-3d-model-max-obj-fbx-c4d-blend-dae"/>
          <p:cNvPicPr/>
          <p:nvPr/>
        </p:nvPicPr>
        <p:blipFill>
          <a:blip r:embed="rId4"/>
          <a:stretch>
            <a:fillRect/>
          </a:stretch>
        </p:blipFill>
        <p:spPr>
          <a:xfrm>
            <a:off x="1857375" y="3434080"/>
            <a:ext cx="2113915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31" name="Picture 30" descr="WirePersp.jpg0ae4e305-1ce0-40c2-8cb6-f36a82a978d7Larger"/>
          <p:cNvPicPr/>
          <p:nvPr/>
        </p:nvPicPr>
        <p:blipFill>
          <a:blip r:embed="rId5"/>
          <a:stretch>
            <a:fillRect/>
          </a:stretch>
        </p:blipFill>
        <p:spPr>
          <a:xfrm>
            <a:off x="8113395" y="3434080"/>
            <a:ext cx="2113216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32" name="Picture 31" descr="bunny-TRIA3-2"/>
          <p:cNvPicPr/>
          <p:nvPr/>
        </p:nvPicPr>
        <p:blipFill>
          <a:blip r:embed="rId6"/>
          <a:stretch>
            <a:fillRect/>
          </a:stretch>
        </p:blipFill>
        <p:spPr>
          <a:xfrm>
            <a:off x="5013325" y="3434080"/>
            <a:ext cx="2113216" cy="2206816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sp>
        <p:nvSpPr>
          <p:cNvPr id="33" name="Rectangle 32"/>
          <p:cNvSpPr/>
          <p:nvPr/>
        </p:nvSpPr>
        <p:spPr>
          <a:xfrm>
            <a:off x="9126855" y="581660"/>
            <a:ext cx="718820" cy="17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>
                <a:solidFill>
                  <a:schemeClr val="tx1"/>
                </a:solidFill>
                <a:latin typeface="Consolas" panose="020B0609020204030204" charset="0"/>
              </a:rPr>
              <a:t>rabit</a:t>
            </a:r>
            <a:endParaRPr lang="en-US" sz="1400">
              <a:solidFill>
                <a:schemeClr val="tx1"/>
              </a:solidFill>
              <a:latin typeface="Consolas" panose="020B0609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723" y="998220"/>
            <a:ext cx="4694555" cy="4694555"/>
          </a:xfrm>
          <a:prstGeom prst="rect">
            <a:avLst/>
          </a:prstGeom>
        </p:spPr>
      </p:pic>
      <p:sp>
        <p:nvSpPr>
          <p:cNvPr id="6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Choose 3D model</a:t>
            </a:r>
            <a:endParaRPr lang="en-US" dirty="0">
              <a:latin typeface="Corbel" panose="020B05030202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hmixer"/>
          <p:cNvPicPr/>
          <p:nvPr/>
        </p:nvPicPr>
        <p:blipFill>
          <a:blip r:embed="rId1"/>
          <a:stretch>
            <a:fillRect/>
          </a:stretch>
        </p:blipFill>
        <p:spPr>
          <a:xfrm>
            <a:off x="3510280" y="998855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Apply filters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6" name="Picture 5" descr="stanford-bunny-voronoi-style-3d-model-stl"/>
          <p:cNvPicPr/>
          <p:nvPr/>
        </p:nvPicPr>
        <p:blipFill>
          <a:blip r:embed="rId2"/>
          <a:stretch>
            <a:fillRect/>
          </a:stretch>
        </p:blipFill>
        <p:spPr>
          <a:xfrm>
            <a:off x="5996305" y="998855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bunnyillustration"/>
          <p:cNvPicPr/>
          <p:nvPr/>
        </p:nvPicPr>
        <p:blipFill>
          <a:blip r:embed="rId3"/>
          <a:stretch>
            <a:fillRect/>
          </a:stretch>
        </p:blipFill>
        <p:spPr>
          <a:xfrm>
            <a:off x="8406162" y="998855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bunny"/>
          <p:cNvPicPr/>
          <p:nvPr/>
        </p:nvPicPr>
        <p:blipFill>
          <a:blip r:embed="rId4"/>
          <a:stretch>
            <a:fillRect/>
          </a:stretch>
        </p:blipFill>
        <p:spPr>
          <a:xfrm>
            <a:off x="8406130" y="3359150"/>
            <a:ext cx="2113280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 descr="bunny (1)"/>
          <p:cNvPicPr/>
          <p:nvPr/>
        </p:nvPicPr>
        <p:blipFill>
          <a:blip r:embed="rId5"/>
          <a:stretch>
            <a:fillRect/>
          </a:stretch>
        </p:blipFill>
        <p:spPr>
          <a:xfrm>
            <a:off x="3510280" y="3359150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2015-02-02690B_cover_A"/>
          <p:cNvPicPr/>
          <p:nvPr/>
        </p:nvPicPr>
        <p:blipFill>
          <a:blip r:embed="rId6"/>
          <a:stretch>
            <a:fillRect/>
          </a:stretch>
        </p:blipFill>
        <p:spPr>
          <a:xfrm>
            <a:off x="5996305" y="3359150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10569575" y="4422775"/>
            <a:ext cx="447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0597515" y="2124710"/>
            <a:ext cx="447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5145" y="1859915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4095" y="2358390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95145" y="2863215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2070" y="3365500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4095" y="3853815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22070" y="4853940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Editing 3D Model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20" name="Picture 19" descr="stanford-bunny-voronoi-style-3d-model-st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12" y="1311213"/>
            <a:ext cx="4255216" cy="41373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4095" y="2358390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unny_wire_52K"/>
          <p:cNvPicPr>
            <a:picLocks noChangeAspect="1"/>
          </p:cNvPicPr>
          <p:nvPr>
            <p:ph sz="half" idx="4294967295"/>
          </p:nvPr>
        </p:nvPicPr>
        <p:blipFill>
          <a:blip r:embed="rId1"/>
          <a:stretch>
            <a:fillRect/>
          </a:stretch>
        </p:blipFill>
        <p:spPr>
          <a:xfrm>
            <a:off x="3786505" y="833755"/>
            <a:ext cx="3086100" cy="3749040"/>
          </a:xfrm>
          <a:prstGeom prst="rect">
            <a:avLst/>
          </a:prstGeom>
        </p:spPr>
      </p:pic>
      <p:pic>
        <p:nvPicPr>
          <p:cNvPr id="16" name="Content Placeholder 15" descr="710x528_1291963_1206894_145931921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2605" y="2935605"/>
            <a:ext cx="4754880" cy="3535680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2280000">
            <a:off x="6064885" y="3009900"/>
            <a:ext cx="1826895" cy="599440"/>
          </a:xfrm>
          <a:prstGeom prst="stripedRightArrow">
            <a:avLst/>
          </a:prstGeom>
          <a:gradFill>
            <a:gsLst>
              <a:gs pos="0">
                <a:srgbClr val="E30000">
                  <a:alpha val="77000"/>
                  <a:lumMod val="56000"/>
                  <a:lumOff val="44000"/>
                </a:srgbClr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00860" y="1965960"/>
            <a:ext cx="483235" cy="54483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dirty="0" smtClean="0">
                <a:latin typeface="Corbel" panose="020B0503020204020204" charset="0"/>
              </a:rPr>
              <a:t>Verifying and Printing 3D Model</a:t>
            </a:r>
            <a:endParaRPr lang="en-US" dirty="0">
              <a:latin typeface="Corbel" panose="020B0503020204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av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WPS Presentation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6" baseType="lpstr">
      <vt:lpstr>Arial</vt:lpstr>
      <vt:lpstr>宋体</vt:lpstr>
      <vt:lpstr>Wingdings</vt:lpstr>
      <vt:lpstr>Garamond</vt:lpstr>
      <vt:lpstr>Corbel</vt:lpstr>
      <vt:lpstr>Century Gothic</vt:lpstr>
      <vt:lpstr>Segoe Print</vt:lpstr>
      <vt:lpstr>微软雅黑</vt:lpstr>
      <vt:lpstr/>
      <vt:lpstr>Arial Unicode MS</vt:lpstr>
      <vt:lpstr>Calibri</vt:lpstr>
      <vt:lpstr>Constantia</vt:lpstr>
      <vt:lpstr>Courier New</vt:lpstr>
      <vt:lpstr>Arial</vt:lpstr>
      <vt:lpstr>Calibri</vt:lpstr>
      <vt:lpstr>Wingdings</vt:lpstr>
      <vt:lpstr>Consolas</vt:lpstr>
      <vt:lpstr>Comic Sans MS</vt:lpstr>
      <vt:lpstr>Calibri Light</vt:lpstr>
      <vt:lpstr>Savon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Siemens Industry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Charles</dc:creator>
  <cp:lastModifiedBy>DONG</cp:lastModifiedBy>
  <cp:revision>63</cp:revision>
  <dcterms:created xsi:type="dcterms:W3CDTF">2017-08-03T01:38:00Z</dcterms:created>
  <dcterms:modified xsi:type="dcterms:W3CDTF">2017-08-11T03:53:38Z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